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441" r:id="rId3"/>
    <p:sldId id="540" r:id="rId5"/>
    <p:sldId id="442" r:id="rId6"/>
    <p:sldId id="343" r:id="rId7"/>
    <p:sldId id="443" r:id="rId8"/>
    <p:sldId id="444" r:id="rId9"/>
    <p:sldId id="445" r:id="rId10"/>
    <p:sldId id="547" r:id="rId11"/>
    <p:sldId id="551" r:id="rId12"/>
    <p:sldId id="550" r:id="rId13"/>
    <p:sldId id="542"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vasubramanipodhavoor@gmail.com"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213163"/>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1104" y="90"/>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commentAuthors" Target="commentAuthors.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endParaRPr lang="en-US" b="1" dirty="0">
              <a:latin typeface="Calibri" panose="020F0502020204030204"/>
              <a:cs typeface="Calibri" panose="020F0502020204030204"/>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990" indent="-173990">
              <a:buFont typeface="Arial" panose="020B0604020202020204" pitchFamily="34" charset="0"/>
              <a:buChar char="•"/>
              <a:tabLst>
                <a:tab pos="0" algn="l"/>
              </a:tabLst>
            </a:pPr>
            <a:endParaRPr lang="en-IN" sz="1100" spc="-1" dirty="0"/>
          </a:p>
          <a:p>
            <a:pPr marL="173990" indent="-173990">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panose="020B0604020202020204"/>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endParaRPr lang="en-US" sz="1600" b="1" dirty="0">
              <a:solidFill>
                <a:schemeClr val="bg1"/>
              </a:solidFill>
            </a:endParaRPr>
          </a:p>
        </p:txBody>
      </p:sp>
      <p:sp>
        <p:nvSpPr>
          <p:cNvPr id="16" name="Rectangle 15"/>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sv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p:cNvPicPr>
              <a:picLocks noChangeAspect="1"/>
            </p:cNvPicPr>
            <p:nvPr/>
          </p:nvPicPr>
          <p:blipFill rotWithShape="1">
            <a:blip r:embed="rId1"/>
            <a:srcRect b="15546"/>
            <a:stretch>
              <a:fillRect/>
            </a:stretch>
          </p:blipFill>
          <p:spPr>
            <a:xfrm>
              <a:off x="-10160" y="-66567"/>
              <a:ext cx="9208395" cy="5179723"/>
            </a:xfrm>
            <a:prstGeom prst="rect">
              <a:avLst/>
            </a:prstGeom>
          </p:spPr>
        </p:pic>
        <p:sp>
          <p:nvSpPr>
            <p:cNvPr id="6" name="Rectangle 5"/>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14" name="Google Shape;62;p13"/>
          <p:cNvGrpSpPr/>
          <p:nvPr/>
        </p:nvGrpSpPr>
        <p:grpSpPr>
          <a:xfrm>
            <a:off x="1548292" y="982176"/>
            <a:ext cx="6047412" cy="601034"/>
            <a:chOff x="1567263" y="1495382"/>
            <a:chExt cx="6047412" cy="601034"/>
          </a:xfrm>
        </p:grpSpPr>
        <p:pic>
          <p:nvPicPr>
            <p:cNvPr id="16" name="Google Shape;63;p13"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7" name="Google Shape;64;p13"/>
            <p:cNvPicPr preferRelativeResize="0"/>
            <p:nvPr/>
          </p:nvPicPr>
          <p:blipFill rotWithShape="1">
            <a:blip r:embed="rId3"/>
            <a:srcRect t="20551"/>
            <a:stretch>
              <a:fillRect/>
            </a:stretch>
          </p:blipFill>
          <p:spPr>
            <a:xfrm>
              <a:off x="3675859" y="1608154"/>
              <a:ext cx="787775" cy="414497"/>
            </a:xfrm>
            <a:prstGeom prst="rect">
              <a:avLst/>
            </a:prstGeom>
            <a:noFill/>
            <a:ln>
              <a:noFill/>
            </a:ln>
          </p:spPr>
        </p:pic>
        <p:cxnSp>
          <p:nvCxnSpPr>
            <p:cNvPr id="19" name="Google Shape;65;p13"/>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p:cNvPicPr preferRelativeResize="0"/>
            <p:nvPr/>
          </p:nvPicPr>
          <p:blipFill rotWithShape="1">
            <a:blip r:embed="rId4"/>
            <a:srcRect/>
            <a:stretch>
              <a:fillRect/>
            </a:stretch>
          </p:blipFill>
          <p:spPr>
            <a:xfrm>
              <a:off x="6212294" y="1633695"/>
              <a:ext cx="1402381" cy="363414"/>
            </a:xfrm>
            <a:prstGeom prst="rect">
              <a:avLst/>
            </a:prstGeom>
            <a:noFill/>
            <a:ln>
              <a:noFill/>
            </a:ln>
          </p:spPr>
        </p:pic>
        <p:cxnSp>
          <p:nvCxnSpPr>
            <p:cNvPr id="22" name="Google Shape;68;p13"/>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p:cNvPicPr preferRelativeResize="0"/>
            <p:nvPr/>
          </p:nvPicPr>
          <p:blipFill rotWithShape="1">
            <a:blip r:embed="rId5"/>
            <a:srcRect/>
            <a:stretch>
              <a:fillRect/>
            </a:stretch>
          </p:blipFill>
          <p:spPr>
            <a:xfrm>
              <a:off x="1567263" y="1495382"/>
              <a:ext cx="1816256" cy="454064"/>
            </a:xfrm>
            <a:prstGeom prst="rect">
              <a:avLst/>
            </a:prstGeom>
            <a:noFill/>
            <a:ln>
              <a:noFill/>
            </a:ln>
          </p:spPr>
        </p:pic>
      </p:grpSp>
      <p:sp>
        <p:nvSpPr>
          <p:cNvPr id="24" name="Google Shape;70;p13"/>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panose="020B0604020202020204"/>
              <a:ea typeface="Arial" panose="020B0604020202020204"/>
              <a:cs typeface="Arial" panose="020B0604020202020204"/>
              <a:sym typeface="Arial" panose="020B0604020202020204"/>
            </a:endParaRPr>
          </a:p>
        </p:txBody>
      </p:sp>
      <p:sp>
        <p:nvSpPr>
          <p:cNvPr id="25" name="Rectangle: Rounded Corners 24"/>
          <p:cNvSpPr/>
          <p:nvPr/>
        </p:nvSpPr>
        <p:spPr>
          <a:xfrm>
            <a:off x="1642824" y="2719105"/>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HEART DISEASE PREDICTION</a:t>
            </a:r>
            <a:endParaRPr lang="en-US" sz="2000" b="1" dirty="0">
              <a:solidFill>
                <a:schemeClr val="bg1">
                  <a:lumMod val="95000"/>
                </a:schemeClr>
              </a:solidFill>
            </a:endParaRPr>
          </a:p>
        </p:txBody>
      </p:sp>
      <p:sp>
        <p:nvSpPr>
          <p:cNvPr id="27" name="TextBox 26"/>
          <p:cNvSpPr txBox="1"/>
          <p:nvPr/>
        </p:nvSpPr>
        <p:spPr>
          <a:xfrm>
            <a:off x="1281240" y="4231478"/>
            <a:ext cx="5206022" cy="65024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VINOTHKUMAR</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rPr>
              <a:t>NM Id</a:t>
            </a:r>
            <a:r>
              <a:rPr lang="en-US" sz="1100" b="0" i="0" u="none" strike="noStrike" cap="none">
                <a:solidFill>
                  <a:schemeClr val="bg1"/>
                </a:solidFill>
                <a:latin typeface="Arial" panose="020B0604020202020204"/>
                <a:ea typeface="Arial" panose="020B0604020202020204"/>
                <a:cs typeface="Arial" panose="020B0604020202020204"/>
                <a:sym typeface="Arial" panose="020B0604020202020204"/>
              </a:rPr>
              <a:t>: au811321114032</a:t>
            </a:r>
            <a:endParaRPr lang="en-US" sz="1100" b="0" i="0" u="none" strike="noStrike" cap="none">
              <a:solidFill>
                <a:schemeClr val="bg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pPr>
            <a:r>
              <a:rPr lang="en-US" sz="1100" dirty="0">
                <a:solidFill>
                  <a:schemeClr val="bg1"/>
                </a:solidFill>
              </a:rPr>
              <a:t>College Name: JJ COLLEGE OF ENGINEERING AND TECHNOLOGY TRICHY</a:t>
            </a:r>
            <a:endPar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29" name="Straight Connector 28"/>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6"/>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p:cNvSpPr txBox="1"/>
          <p:nvPr/>
        </p:nvSpPr>
        <p:spPr>
          <a:xfrm>
            <a:off x="185737" y="1061211"/>
            <a:ext cx="4386264" cy="32931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990" indent="-173990">
              <a:spcAft>
                <a:spcPts val="800"/>
              </a:spcAft>
              <a:buClr>
                <a:srgbClr val="213163"/>
              </a:buClr>
              <a:buFont typeface="Arial" panose="020B0604020202020204" pitchFamily="34" charset="0"/>
              <a:buChar char="•"/>
            </a:pPr>
            <a:r>
              <a:rPr lang="en-US" dirty="0"/>
              <a:t>In conclusion, the Heart disease prediction system project holds significant promise in enhancing the user experience and driving engagement on the platform. Through the implementation of advanced machine learning algorithms.</a:t>
            </a:r>
            <a:endParaRPr lang="en-US" dirty="0"/>
          </a:p>
          <a:p>
            <a:pPr marL="173990" indent="-173990">
              <a:spcAft>
                <a:spcPts val="800"/>
              </a:spcAft>
              <a:buClr>
                <a:srgbClr val="213163"/>
              </a:buClr>
              <a:buFont typeface="Arial" panose="020B0604020202020204" pitchFamily="34" charset="0"/>
              <a:buChar char="•"/>
            </a:pPr>
            <a:r>
              <a:rPr lang="en-US" dirty="0"/>
              <a:t>Identifying the processing of raw healthcare data of heart information will be the long term saving of human lives and early detection of abnormalities in heart conditions. </a:t>
            </a:r>
            <a:r>
              <a:rPr lang="en-US" dirty="0" err="1"/>
              <a:t>Mechine</a:t>
            </a:r>
            <a:r>
              <a:rPr lang="en-US" dirty="0"/>
              <a:t> learning techniques were used in the this work to process raw data and provide a new and novel discernment towards heart disease.</a:t>
            </a:r>
            <a:endParaRPr lang="en-US" dirty="0"/>
          </a:p>
          <a:p>
            <a:pPr marL="173990" indent="-173990">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1913" y="12109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134935" y="1052956"/>
            <a:ext cx="873474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0" i="0" dirty="0">
                <a:solidFill>
                  <a:srgbClr val="0000FF"/>
                </a:solidFill>
                <a:effectLst/>
              </a:rPr>
              <a:t>https://colab.research.google.com/github/CongLiu-CN/AIisLove/blob/master/_notebooks/2020-04-30-end-to-end-heart-disease-classification.ipynb#scrollTo=IPcccxtnq-lh</a:t>
            </a:r>
            <a:endParaRPr lang="en-US" b="0" i="0" dirty="0">
              <a:solidFill>
                <a:srgbClr val="0000FF"/>
              </a:solidFill>
              <a:effectLst/>
            </a:endParaRPr>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Reference</a:t>
            </a:r>
            <a:endParaRPr lang="en-US" sz="1600" b="1" dirty="0">
              <a:solidFill>
                <a:srgbClr val="213163"/>
              </a:solidFill>
              <a:latin typeface="+mn-lt"/>
            </a:endParaRPr>
          </a:p>
        </p:txBody>
      </p:sp>
      <p:sp>
        <p:nvSpPr>
          <p:cNvPr id="4" name="TextBox 3"/>
          <p:cNvSpPr txBox="1"/>
          <p:nvPr/>
        </p:nvSpPr>
        <p:spPr>
          <a:xfrm>
            <a:off x="44607" y="105043"/>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a:t>Thank you!</a:t>
            </a:r>
            <a:endParaRPr lang="en-US" sz="3000" b="1"/>
          </a:p>
        </p:txBody>
      </p:sp>
      <p:sp>
        <p:nvSpPr>
          <p:cNvPr id="4" name="TextBox 3"/>
          <p:cNvSpPr txBox="1"/>
          <p:nvPr/>
        </p:nvSpPr>
        <p:spPr>
          <a:xfrm>
            <a:off x="47624" y="8572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endParaRPr lang="en-US" sz="1800" b="1" dirty="0">
              <a:solidFill>
                <a:schemeClr val="tx1"/>
              </a:solidFill>
            </a:endParaRPr>
          </a:p>
          <a:p>
            <a:pPr algn="ctr"/>
            <a:r>
              <a:rPr lang="en-US" dirty="0">
                <a:solidFill>
                  <a:schemeClr val="tx1"/>
                </a:solidFill>
              </a:rPr>
              <a:t>The content is curated from online/offline resources and used for educational purpose only</a:t>
            </a:r>
            <a:endParaRPr lang="en-US" dirty="0">
              <a:solidFill>
                <a:schemeClr val="tx1"/>
              </a:solidFill>
            </a:endParaRPr>
          </a:p>
        </p:txBody>
      </p:sp>
      <p:sp>
        <p:nvSpPr>
          <p:cNvPr id="4" name="TextBox 3"/>
          <p:cNvSpPr txBox="1"/>
          <p:nvPr/>
        </p:nvSpPr>
        <p:spPr>
          <a:xfrm>
            <a:off x="0" y="123825"/>
            <a:ext cx="4633912" cy="338554"/>
          </a:xfrm>
          <a:prstGeom prst="rect">
            <a:avLst/>
          </a:prstGeom>
          <a:solidFill>
            <a:srgbClr val="223366"/>
          </a:solidFill>
        </p:spPr>
        <p:txBody>
          <a:bodyPr wrap="square">
            <a:spAutoFit/>
          </a:bodyPr>
          <a:lstStyle/>
          <a:p>
            <a:r>
              <a:rPr lang="en-US" sz="1600" b="1" dirty="0">
                <a:solidFill>
                  <a:schemeClr val="bg1"/>
                </a:solidFill>
              </a:rPr>
              <a:t>HEART DISEASE PREDICTION</a:t>
            </a:r>
            <a:endParaRPr lang="en-IN" sz="1600" b="1"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endParaRPr lang="en-US" sz="1600" b="1" dirty="0">
              <a:solidFill>
                <a:srgbClr val="213163"/>
              </a:solidFill>
            </a:endParaRPr>
          </a:p>
        </p:txBody>
      </p:sp>
      <p:sp>
        <p:nvSpPr>
          <p:cNvPr id="62" name="Google Shape;62;g5fab984687_2_0"/>
          <p:cNvSpPr txBox="1">
            <a:spLocks noGrp="1"/>
          </p:cNvSpPr>
          <p:nvPr>
            <p:ph type="body" idx="4294967295"/>
          </p:nvPr>
        </p:nvSpPr>
        <p:spPr>
          <a:xfrm>
            <a:off x="126468" y="1054419"/>
            <a:ext cx="4594388" cy="2410886"/>
          </a:xfrm>
          <a:prstGeom prst="rect">
            <a:avLst/>
          </a:prstGeom>
          <a:noFill/>
          <a:ln>
            <a:noFill/>
          </a:ln>
        </p:spPr>
        <p:txBody>
          <a:bodyPr spcFirstLastPara="1" wrap="square" lIns="91425" tIns="91425" rIns="91425" bIns="91425" anchor="t" anchorCtr="0">
            <a:spAutoFit/>
          </a:bodyPr>
          <a:lstStyle/>
          <a:p>
            <a:pPr marL="173990" indent="-173990">
              <a:spcAft>
                <a:spcPts val="800"/>
              </a:spcAft>
              <a:buClr>
                <a:srgbClr val="213163"/>
              </a:buClr>
              <a:buFont typeface="Arial" panose="020B0604020202020204" pitchFamily="34" charset="0"/>
              <a:buChar char="•"/>
            </a:pPr>
            <a:r>
              <a:rPr lang="en-US" dirty="0"/>
              <a:t>Abstract</a:t>
            </a:r>
            <a:endParaRPr lang="en-US" dirty="0"/>
          </a:p>
          <a:p>
            <a:pPr marL="173990" indent="-173990">
              <a:spcAft>
                <a:spcPts val="800"/>
              </a:spcAft>
              <a:buClr>
                <a:srgbClr val="213163"/>
              </a:buClr>
              <a:buFont typeface="Arial" panose="020B0604020202020204" pitchFamily="34" charset="0"/>
              <a:buChar char="•"/>
            </a:pPr>
            <a:r>
              <a:rPr lang="en-US" dirty="0"/>
              <a:t>Problem Statement</a:t>
            </a:r>
            <a:endParaRPr lang="en-US" dirty="0"/>
          </a:p>
          <a:p>
            <a:pPr marL="173990" indent="-173990">
              <a:spcAft>
                <a:spcPts val="800"/>
              </a:spcAft>
              <a:buClr>
                <a:srgbClr val="213163"/>
              </a:buClr>
              <a:buFont typeface="Arial" panose="020B0604020202020204" pitchFamily="34" charset="0"/>
              <a:buChar char="•"/>
            </a:pPr>
            <a:r>
              <a:rPr lang="en-US" dirty="0"/>
              <a:t>Aim &amp; Proposed System/Solution</a:t>
            </a:r>
            <a:endParaRPr lang="en-US" dirty="0"/>
          </a:p>
          <a:p>
            <a:pPr marL="173990" indent="-173990">
              <a:spcAft>
                <a:spcPts val="800"/>
              </a:spcAft>
              <a:buClr>
                <a:srgbClr val="213163"/>
              </a:buClr>
              <a:buFont typeface="Arial" panose="020B0604020202020204" pitchFamily="34" charset="0"/>
              <a:buChar char="•"/>
            </a:pPr>
            <a:r>
              <a:rPr lang="en-US" dirty="0"/>
              <a:t>System  Deployment Approach</a:t>
            </a:r>
            <a:endParaRPr lang="en-US" dirty="0"/>
          </a:p>
          <a:p>
            <a:pPr marL="173990" indent="-173990">
              <a:spcAft>
                <a:spcPts val="800"/>
              </a:spcAft>
              <a:buClr>
                <a:srgbClr val="213163"/>
              </a:buClr>
              <a:buFont typeface="Arial" panose="020B0604020202020204" pitchFamily="34" charset="0"/>
              <a:buChar char="•"/>
            </a:pPr>
            <a:r>
              <a:rPr lang="en-US" dirty="0"/>
              <a:t>Future Scope</a:t>
            </a:r>
            <a:endParaRPr lang="en-US" dirty="0"/>
          </a:p>
          <a:p>
            <a:pPr marL="173990" indent="-173990">
              <a:spcAft>
                <a:spcPts val="800"/>
              </a:spcAft>
              <a:buClr>
                <a:srgbClr val="213163"/>
              </a:buClr>
              <a:buFont typeface="Arial" panose="020B0604020202020204" pitchFamily="34" charset="0"/>
              <a:buChar char="•"/>
            </a:pPr>
            <a:r>
              <a:rPr lang="en-US" dirty="0"/>
              <a:t>Conclusion</a:t>
            </a:r>
            <a:endParaRPr lang="en-US" dirty="0"/>
          </a:p>
          <a:p>
            <a:pPr marL="173990" indent="-173990">
              <a:spcAft>
                <a:spcPts val="800"/>
              </a:spcAft>
              <a:buClr>
                <a:srgbClr val="213163"/>
              </a:buClr>
              <a:buFont typeface="Arial" panose="020B0604020202020204" pitchFamily="34" charset="0"/>
              <a:buChar char="•"/>
            </a:pPr>
            <a:r>
              <a:rPr lang="en-US" dirty="0"/>
              <a:t>Reference</a:t>
            </a:r>
            <a:endParaRPr lang="en-US" dirty="0"/>
          </a:p>
        </p:txBody>
      </p:sp>
      <p:pic>
        <p:nvPicPr>
          <p:cNvPr id="4" name="Picture 3"/>
          <p:cNvPicPr>
            <a:picLocks noChangeAspect="1"/>
          </p:cNvPicPr>
          <p:nvPr/>
        </p:nvPicPr>
        <p:blipFill>
          <a:blip r:embed="rId1"/>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3" name="TextBox 2"/>
          <p:cNvSpPr txBox="1"/>
          <p:nvPr/>
        </p:nvSpPr>
        <p:spPr>
          <a:xfrm>
            <a:off x="32277" y="144682"/>
            <a:ext cx="4633912" cy="338554"/>
          </a:xfrm>
          <a:prstGeom prst="rect">
            <a:avLst/>
          </a:prstGeom>
          <a:solidFill>
            <a:srgbClr val="213163"/>
          </a:solidFill>
        </p:spPr>
        <p:txBody>
          <a:bodyPr wrap="square">
            <a:spAutoFit/>
          </a:bodyPr>
          <a:lstStyle/>
          <a:p>
            <a:r>
              <a:rPr lang="en-IN" sz="1600" b="1" dirty="0">
                <a:solidFill>
                  <a:schemeClr val="bg1"/>
                </a:solidFill>
              </a:rPr>
              <a:t>HEART DISEASE PREDICTION</a:t>
            </a:r>
            <a:endParaRPr lang="en-IN" sz="1600" b="1"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34935" y="1059838"/>
            <a:ext cx="4437065" cy="2800767"/>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sz="1600" b="0" i="0" dirty="0">
                <a:solidFill>
                  <a:srgbClr val="0D0D0D"/>
                </a:solidFill>
                <a:effectLst/>
                <a:highlight>
                  <a:srgbClr val="FFFFFF"/>
                </a:highlight>
                <a:latin typeface="Söhne"/>
              </a:rPr>
              <a:t>Heart disease remains a significant public health concern globally, with early detection and intervention playing pivotal roles in mitigating its impact. Machine learning techniques, particularly logistic regression, have gained traction in predicting the likelihood of heart disease development based on various risk factors. This study aims to develop and evaluate a logistic regression model for heart disease prediction using a dataset comprising demographic, clinical, and lifestyle variables</a:t>
            </a:r>
            <a:endParaRPr lang="en-US" sz="1600" b="0" i="0" dirty="0">
              <a:solidFill>
                <a:srgbClr val="000000"/>
              </a:solidFill>
              <a:effectLst/>
            </a:endParaRPr>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Abstract</a:t>
            </a:r>
            <a:endParaRPr lang="en-US" sz="1600" b="1" dirty="0">
              <a:solidFill>
                <a:srgbClr val="213163"/>
              </a:solidFill>
              <a:latin typeface="+mn-lt"/>
            </a:endParaRPr>
          </a:p>
        </p:txBody>
      </p:sp>
      <p:grpSp>
        <p:nvGrpSpPr>
          <p:cNvPr id="2" name="Group 1"/>
          <p:cNvGrpSpPr/>
          <p:nvPr/>
        </p:nvGrpSpPr>
        <p:grpSpPr>
          <a:xfrm>
            <a:off x="4879857" y="950917"/>
            <a:ext cx="3986766" cy="3986766"/>
            <a:chOff x="5001834" y="864388"/>
            <a:chExt cx="3986766" cy="3986766"/>
          </a:xfrm>
        </p:grpSpPr>
        <p:pic>
          <p:nvPicPr>
            <p:cNvPr id="8" name="Picture 7" descr="A screenshot of a device&#10;&#10;Description automatically generated"/>
            <p:cNvPicPr>
              <a:picLocks noChangeAspect="1"/>
            </p:cNvPicPr>
            <p:nvPr/>
          </p:nvPicPr>
          <p:blipFill>
            <a:blip r:embed="rId1"/>
            <a:stretch>
              <a:fillRect/>
            </a:stretch>
          </p:blipFill>
          <p:spPr>
            <a:xfrm>
              <a:off x="5001834" y="864388"/>
              <a:ext cx="3986766" cy="3986766"/>
            </a:xfrm>
            <a:prstGeom prst="rect">
              <a:avLst/>
            </a:prstGeom>
          </p:spPr>
        </p:pic>
        <p:pic>
          <p:nvPicPr>
            <p:cNvPr id="9" name="Picture 8" descr="Businessman fist on chin"/>
            <p:cNvPicPr>
              <a:picLocks noChangeAspect="1"/>
            </p:cNvPicPr>
            <p:nvPr/>
          </p:nvPicPr>
          <p:blipFill rotWithShape="1">
            <a:blip r:embed="rId2"/>
            <a:srcRect b="62888"/>
            <a:stretch>
              <a:fillRect/>
            </a:stretch>
          </p:blipFill>
          <p:spPr>
            <a:xfrm flipH="1">
              <a:off x="6478945" y="2680677"/>
              <a:ext cx="1647824" cy="2016369"/>
            </a:xfrm>
            <a:prstGeom prst="rect">
              <a:avLst/>
            </a:prstGeom>
          </p:spPr>
        </p:pic>
      </p:grpSp>
      <p:sp>
        <p:nvSpPr>
          <p:cNvPr id="10" name="TextBox 9"/>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94615" y="996779"/>
            <a:ext cx="5168858" cy="2395536"/>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marL="285750" indent="-285750">
              <a:spcBef>
                <a:spcPts val="600"/>
              </a:spcBef>
              <a:buFont typeface="Arial" panose="020B0604020202020204" pitchFamily="34" charset="0"/>
              <a:buChar char="•"/>
            </a:pPr>
            <a:r>
              <a:rPr lang="en-US" dirty="0"/>
              <a:t>The goal is to enhance user experience by providing personalized recommendations that cater to individual tastes and preferences, ultimately increasing user engagement and satisfaction with the platform.</a:t>
            </a:r>
            <a:endParaRPr lang="en-US" dirty="0"/>
          </a:p>
        </p:txBody>
      </p:sp>
      <p:sp>
        <p:nvSpPr>
          <p:cNvPr id="3" name="TextBox 2"/>
          <p:cNvSpPr txBox="1"/>
          <p:nvPr/>
        </p:nvSpPr>
        <p:spPr>
          <a:xfrm>
            <a:off x="180328" y="871538"/>
            <a:ext cx="4569157" cy="224676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dirty="0"/>
              <a:t>The problem statement in a Heart disease prediction project typically revolves around creating an algorithm.</a:t>
            </a:r>
            <a:endParaRPr lang="en-US" dirty="0"/>
          </a:p>
          <a:p>
            <a:pPr lvl="3"/>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Google Shape;61;g5fab984687_2_0"/>
          <p:cNvSpPr txBox="1"/>
          <p:nvPr/>
        </p:nvSpPr>
        <p:spPr>
          <a:xfrm>
            <a:off x="185737" y="494800"/>
            <a:ext cx="4633912"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Problem Statement</a:t>
            </a:r>
            <a:endParaRPr lang="en-US" sz="1600" b="1" dirty="0">
              <a:solidFill>
                <a:srgbClr val="213163"/>
              </a:solidFill>
              <a:latin typeface="+mn-lt"/>
            </a:endParaRPr>
          </a:p>
        </p:txBody>
      </p:sp>
      <p:grpSp>
        <p:nvGrpSpPr>
          <p:cNvPr id="12" name="Group 11"/>
          <p:cNvGrpSpPr/>
          <p:nvPr/>
        </p:nvGrpSpPr>
        <p:grpSpPr>
          <a:xfrm>
            <a:off x="4914899" y="1006304"/>
            <a:ext cx="3774125" cy="3130892"/>
            <a:chOff x="4578211" y="760307"/>
            <a:chExt cx="4510006" cy="3741355"/>
          </a:xfrm>
        </p:grpSpPr>
        <p:pic>
          <p:nvPicPr>
            <p:cNvPr id="13" name="Picture 12" descr="A purple question mark with gears&#10;&#10;Description automatically generated"/>
            <p:cNvPicPr>
              <a:picLocks noChangeAspect="1"/>
            </p:cNvPicPr>
            <p:nvPr/>
          </p:nvPicPr>
          <p:blipFill rotWithShape="1">
            <a:blip r:embed="rId1"/>
            <a:srcRect l="11111" t="10028" r="10940" b="11567"/>
            <a:stretch>
              <a:fillRect/>
            </a:stretch>
          </p:blipFill>
          <p:spPr>
            <a:xfrm>
              <a:off x="5486396" y="760307"/>
              <a:ext cx="3601821" cy="3622886"/>
            </a:xfrm>
            <a:prstGeom prst="rect">
              <a:avLst/>
            </a:prstGeom>
          </p:spPr>
        </p:pic>
        <p:pic>
          <p:nvPicPr>
            <p:cNvPr id="14" name="Picture 13" descr="Businessman with clipboard"/>
            <p:cNvPicPr>
              <a:picLocks noChangeAspect="1"/>
            </p:cNvPicPr>
            <p:nvPr/>
          </p:nvPicPr>
          <p:blipFill rotWithShape="1">
            <a:blip r:embed="rId2"/>
            <a:srcRect b="60168"/>
            <a:stretch>
              <a:fillRect/>
            </a:stretch>
          </p:blipFill>
          <p:spPr>
            <a:xfrm>
              <a:off x="4578211" y="2188308"/>
              <a:ext cx="2340981" cy="2313354"/>
            </a:xfrm>
            <a:prstGeom prst="rect">
              <a:avLst/>
            </a:prstGeom>
          </p:spPr>
        </p:pic>
      </p:grpSp>
      <p:sp>
        <p:nvSpPr>
          <p:cNvPr id="4" name="TextBox 3"/>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a:t>
            </a:r>
            <a:r>
              <a:rPr lang="en-US" dirty="0"/>
              <a:t>HEART DISEASE PREDICTION</a:t>
            </a:r>
            <a:r>
              <a:rPr lang="en-US" i="0" dirty="0">
                <a:solidFill>
                  <a:srgbClr val="000000"/>
                </a:solidFill>
                <a:effectLst/>
              </a:rPr>
              <a:t>.” “</a:t>
            </a:r>
            <a:endParaRPr lang="en-US" i="0" dirty="0">
              <a:solidFill>
                <a:srgbClr val="000000"/>
              </a:solidFill>
              <a:effectLst/>
            </a:endParaRPr>
          </a:p>
        </p:txBody>
      </p:sp>
      <p:sp>
        <p:nvSpPr>
          <p:cNvPr id="7" name="Google Shape;61;g5fab984687_2_0"/>
          <p:cNvSpPr txBox="1"/>
          <p:nvPr/>
        </p:nvSpPr>
        <p:spPr>
          <a:xfrm>
            <a:off x="185737" y="513679"/>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Aim</a:t>
            </a:r>
            <a:endParaRPr lang="en-US" sz="1600" b="1" dirty="0">
              <a:solidFill>
                <a:srgbClr val="213163"/>
              </a:solidFill>
              <a:latin typeface="+mn-lt"/>
            </a:endParaRPr>
          </a:p>
        </p:txBody>
      </p:sp>
      <p:pic>
        <p:nvPicPr>
          <p:cNvPr id="2" name="Graphic 1" descr="Presentation with checklist with solid fill"/>
          <p:cNvPicPr>
            <a:picLocks noChangeAspect="1"/>
          </p:cNvPicPr>
          <p:nvPr/>
        </p:nvPicPr>
        <p:blipFill rotWithShape="1">
          <a:blip r:embed="rId1">
            <a:extLst>
              <a:ext uri="{96DAC541-7B7A-43D3-8B79-37D633B846F1}">
                <asvg:svgBlip xmlns:asvg="http://schemas.microsoft.com/office/drawing/2016/SVG/main" r:embed="rId2"/>
              </a:ext>
            </a:extLst>
          </a:blip>
          <a:srcRect l="7515" t="10396" r="9870" b="8883"/>
          <a:stretch>
            <a:fillRect/>
          </a:stretch>
        </p:blipFill>
        <p:spPr>
          <a:xfrm>
            <a:off x="3094566" y="1881249"/>
            <a:ext cx="2954867" cy="2887133"/>
          </a:xfrm>
          <a:prstGeom prst="rect">
            <a:avLst/>
          </a:prstGeom>
        </p:spPr>
      </p:pic>
      <p:sp>
        <p:nvSpPr>
          <p:cNvPr id="5" name="TextBox 4"/>
          <p:cNvSpPr txBox="1"/>
          <p:nvPr/>
        </p:nvSpPr>
        <p:spPr>
          <a:xfrm>
            <a:off x="-11110" y="11175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6" y="871538"/>
            <a:ext cx="6196014" cy="2614611"/>
          </a:xfrm>
          <a:prstGeom prst="rect">
            <a:avLst/>
          </a:prstGeom>
          <a:noFill/>
          <a:ln>
            <a:noFill/>
          </a:ln>
        </p:spPr>
        <p:txBody>
          <a:bodyPr spcFirstLastPara="1" wrap="square" lIns="91425" tIns="91425" rIns="91425" bIns="91425" anchor="t" anchorCtr="0">
            <a:noAutofit/>
          </a:bodyPr>
          <a:lstStyle/>
          <a:p>
            <a:pPr marL="285750" indent="-285750">
              <a:spcBef>
                <a:spcPts val="600"/>
              </a:spcBef>
              <a:buFont typeface="Arial" panose="020B0604020202020204" pitchFamily="34" charset="0"/>
              <a:buChar char="•"/>
            </a:pPr>
            <a:r>
              <a:rPr lang="en-US" dirty="0"/>
              <a:t> To predict the heart attack disease.</a:t>
            </a:r>
            <a:endParaRPr lang="en-US" dirty="0"/>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It helps in reducing treatment costs by providing effective  treatments. </a:t>
            </a:r>
            <a:endParaRPr lang="en-US" dirty="0"/>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To find the parameters values in prediction like accuracy, </a:t>
            </a:r>
            <a:r>
              <a:rPr lang="en-US" dirty="0" err="1"/>
              <a:t>elaped</a:t>
            </a:r>
            <a:r>
              <a:rPr lang="en-US" dirty="0"/>
              <a:t> time   and energy consumption.</a:t>
            </a:r>
            <a:endParaRPr lang="en-US" dirty="0"/>
          </a:p>
        </p:txBody>
      </p:sp>
      <p:sp>
        <p:nvSpPr>
          <p:cNvPr id="7" name="Google Shape;61;g5fab984687_2_0"/>
          <p:cNvSpPr txBox="1"/>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Proposed Solution</a:t>
            </a:r>
            <a:endParaRPr lang="en-US" sz="1600" b="1" dirty="0">
              <a:solidFill>
                <a:srgbClr val="213163"/>
              </a:solidFill>
              <a:latin typeface="+mn-lt"/>
            </a:endParaRPr>
          </a:p>
        </p:txBody>
      </p:sp>
      <p:sp>
        <p:nvSpPr>
          <p:cNvPr id="3" name="TextBox 2"/>
          <p:cNvSpPr txBox="1"/>
          <p:nvPr/>
        </p:nvSpPr>
        <p:spPr>
          <a:xfrm>
            <a:off x="0" y="11806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617891"/>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System Deployment Approach</a:t>
            </a:r>
            <a:endParaRPr lang="en-US" sz="1600" b="1" dirty="0">
              <a:solidFill>
                <a:srgbClr val="213163"/>
              </a:solidFill>
            </a:endParaRPr>
          </a:p>
        </p:txBody>
      </p:sp>
      <p:sp>
        <p:nvSpPr>
          <p:cNvPr id="7" name="TextBox 6"/>
          <p:cNvSpPr txBox="1"/>
          <p:nvPr/>
        </p:nvSpPr>
        <p:spPr>
          <a:xfrm>
            <a:off x="30648" y="154893"/>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
        <p:nvSpPr>
          <p:cNvPr id="12" name="Rectangle 11"/>
          <p:cNvSpPr/>
          <p:nvPr/>
        </p:nvSpPr>
        <p:spPr>
          <a:xfrm>
            <a:off x="619124" y="1363662"/>
            <a:ext cx="847725" cy="419100"/>
          </a:xfrm>
          <a:prstGeom prst="rect">
            <a:avLst/>
          </a:prstGeom>
          <a:solidFill>
            <a:schemeClr val="bg1"/>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Input</a:t>
            </a:r>
            <a:endParaRPr lang="en-IN" dirty="0"/>
          </a:p>
        </p:txBody>
      </p:sp>
      <p:cxnSp>
        <p:nvCxnSpPr>
          <p:cNvPr id="14" name="Straight Connector 13"/>
          <p:cNvCxnSpPr>
            <a:stCxn id="12" idx="3"/>
          </p:cNvCxnSpPr>
          <p:nvPr/>
        </p:nvCxnSpPr>
        <p:spPr>
          <a:xfrm>
            <a:off x="1466849" y="1573212"/>
            <a:ext cx="52387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990725" y="1363663"/>
            <a:ext cx="1743075" cy="419093"/>
          </a:xfrm>
          <a:prstGeom prst="rect">
            <a:avLst/>
          </a:prstGeom>
          <a:solidFill>
            <a:schemeClr val="bg1"/>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Data Processing </a:t>
            </a:r>
            <a:r>
              <a:rPr lang="en-US" dirty="0" err="1"/>
              <a:t>Pipline</a:t>
            </a:r>
            <a:endParaRPr lang="en-IN" dirty="0"/>
          </a:p>
        </p:txBody>
      </p:sp>
      <p:cxnSp>
        <p:nvCxnSpPr>
          <p:cNvPr id="18" name="Straight Connector 17"/>
          <p:cNvCxnSpPr>
            <a:stCxn id="16" idx="3"/>
          </p:cNvCxnSpPr>
          <p:nvPr/>
        </p:nvCxnSpPr>
        <p:spPr>
          <a:xfrm>
            <a:off x="3733800" y="1573210"/>
            <a:ext cx="55245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333874" y="1257300"/>
            <a:ext cx="1419226" cy="52545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Featurization</a:t>
            </a:r>
            <a:endParaRPr lang="en-IN" dirty="0"/>
          </a:p>
        </p:txBody>
      </p:sp>
      <p:cxnSp>
        <p:nvCxnSpPr>
          <p:cNvPr id="25" name="Straight Connector 24"/>
          <p:cNvCxnSpPr>
            <a:stCxn id="23" idx="3"/>
          </p:cNvCxnSpPr>
          <p:nvPr/>
        </p:nvCxnSpPr>
        <p:spPr>
          <a:xfrm>
            <a:off x="5753100" y="1520028"/>
            <a:ext cx="600074"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429373" y="1257300"/>
            <a:ext cx="1619251" cy="52544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K-means clustering</a:t>
            </a:r>
            <a:endParaRPr lang="en-IN" dirty="0"/>
          </a:p>
        </p:txBody>
      </p:sp>
      <p:cxnSp>
        <p:nvCxnSpPr>
          <p:cNvPr id="29" name="Straight Connector 28"/>
          <p:cNvCxnSpPr>
            <a:stCxn id="27" idx="2"/>
          </p:cNvCxnSpPr>
          <p:nvPr/>
        </p:nvCxnSpPr>
        <p:spPr>
          <a:xfrm>
            <a:off x="7238999" y="1782745"/>
            <a:ext cx="9526" cy="62708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6515100" y="2409825"/>
            <a:ext cx="1533524" cy="323851"/>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API Endpoint</a:t>
            </a:r>
            <a:endParaRPr lang="en-IN" dirty="0"/>
          </a:p>
        </p:txBody>
      </p:sp>
      <p:cxnSp>
        <p:nvCxnSpPr>
          <p:cNvPr id="33" name="Straight Connector 32"/>
          <p:cNvCxnSpPr>
            <a:stCxn id="31" idx="1"/>
          </p:cNvCxnSpPr>
          <p:nvPr/>
        </p:nvCxnSpPr>
        <p:spPr>
          <a:xfrm flipH="1" flipV="1">
            <a:off x="5819775" y="2571750"/>
            <a:ext cx="695325" cy="1"/>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4638675" y="2182011"/>
            <a:ext cx="1181100" cy="7794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User</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Future Scope</a:t>
            </a:r>
            <a:endParaRPr lang="en-US" sz="1600" b="1" dirty="0">
              <a:solidFill>
                <a:srgbClr val="213163"/>
              </a:solidFill>
            </a:endParaRPr>
          </a:p>
        </p:txBody>
      </p:sp>
      <p:sp>
        <p:nvSpPr>
          <p:cNvPr id="3" name="Google Shape;62;g5fab984687_2_0"/>
          <p:cNvSpPr txBox="1"/>
          <p:nvPr/>
        </p:nvSpPr>
        <p:spPr>
          <a:xfrm>
            <a:off x="185735" y="895265"/>
            <a:ext cx="4386264" cy="415495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l">
              <a:buFont typeface="+mj-lt"/>
              <a:buAutoNum type="arabicPeriod"/>
            </a:pPr>
            <a:r>
              <a:rPr lang="en-US" b="1" i="0" dirty="0">
                <a:solidFill>
                  <a:srgbClr val="0D0D0D"/>
                </a:solidFill>
                <a:effectLst/>
                <a:highlight>
                  <a:srgbClr val="FFFFFF"/>
                </a:highlight>
                <a:latin typeface="Söhne"/>
              </a:rPr>
              <a:t>Integration of Multi-omics Data</a:t>
            </a:r>
            <a:r>
              <a:rPr lang="en-US" b="0" i="0" dirty="0">
                <a:solidFill>
                  <a:srgbClr val="0D0D0D"/>
                </a:solidFill>
                <a:effectLst/>
                <a:highlight>
                  <a:srgbClr val="FFFFFF"/>
                </a:highlight>
                <a:latin typeface="Söhne"/>
              </a:rPr>
              <a:t>:</a:t>
            </a:r>
            <a:r>
              <a:rPr lang="en-US" sz="1350" b="0" i="0" dirty="0">
                <a:solidFill>
                  <a:srgbClr val="0D0D0D"/>
                </a:solidFill>
                <a:effectLst/>
                <a:highlight>
                  <a:srgbClr val="FFFFFF"/>
                </a:highlight>
                <a:latin typeface="Söhne"/>
              </a:rPr>
              <a:t> Incorporating multi-omics data, including genomics, proteomics, and metabolomics, can enhance the predictive accuracy of heart disease models by capturing underlying biological mechanisms and genetic predispositions.</a:t>
            </a:r>
            <a:endParaRPr lang="en-US" sz="1350" b="0" i="0" dirty="0">
              <a:solidFill>
                <a:srgbClr val="0D0D0D"/>
              </a:solidFill>
              <a:effectLst/>
              <a:highlight>
                <a:srgbClr val="FFFFFF"/>
              </a:highlight>
              <a:latin typeface="Söhne"/>
            </a:endParaRPr>
          </a:p>
          <a:p>
            <a:pPr algn="l">
              <a:buFont typeface="+mj-lt"/>
              <a:buAutoNum type="arabicPeriod"/>
            </a:pPr>
            <a:r>
              <a:rPr lang="en-US" b="0" i="0" dirty="0">
                <a:solidFill>
                  <a:srgbClr val="0D0D0D"/>
                </a:solidFill>
                <a:effectLst/>
                <a:highlight>
                  <a:srgbClr val="FFFFFF"/>
                </a:highlight>
                <a:latin typeface="Söhne"/>
              </a:rPr>
              <a:t> </a:t>
            </a:r>
            <a:r>
              <a:rPr lang="en-US" b="1" i="0" dirty="0">
                <a:solidFill>
                  <a:srgbClr val="0D0D0D"/>
                </a:solidFill>
                <a:effectLst/>
                <a:highlight>
                  <a:srgbClr val="FFFFFF"/>
                </a:highlight>
                <a:latin typeface="Söhne"/>
              </a:rPr>
              <a:t>Deep Learning Models</a:t>
            </a:r>
            <a:r>
              <a:rPr lang="en-US"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Future research could explore the application of deep learning models, such as convolutional neural networks (CNNs) and recurrent neural networks (RNNs), for heart disease prediction. These models can automatically learn hierarchical representations from raw data, potentially uncovering subtle patterns and interactions that traditional machine learning algorithms may overlook.</a:t>
            </a:r>
            <a:endParaRPr lang="en-US" sz="1350" b="0" i="0" dirty="0">
              <a:solidFill>
                <a:srgbClr val="0D0D0D"/>
              </a:solidFill>
              <a:effectLst/>
              <a:highlight>
                <a:srgbClr val="FFFFFF"/>
              </a:highlight>
              <a:latin typeface="Söhne"/>
            </a:endParaRPr>
          </a:p>
          <a:p>
            <a:pPr algn="l">
              <a:buFont typeface="+mj-lt"/>
              <a:buAutoNum type="arabicPeriod"/>
            </a:pPr>
            <a:r>
              <a:rPr lang="en-US" b="1" i="0" dirty="0">
                <a:solidFill>
                  <a:srgbClr val="0D0D0D"/>
                </a:solidFill>
                <a:effectLst/>
                <a:highlight>
                  <a:srgbClr val="FFFFFF"/>
                </a:highlight>
                <a:latin typeface="Söhne"/>
              </a:rPr>
              <a:t>Longitudinal Data Analysis</a:t>
            </a:r>
            <a:r>
              <a:rPr lang="en-US" b="0" i="0" dirty="0">
                <a:solidFill>
                  <a:srgbClr val="0D0D0D"/>
                </a:solidFill>
                <a:effectLst/>
                <a:highlight>
                  <a:srgbClr val="FFFFFF"/>
                </a:highlight>
                <a:latin typeface="Söhne"/>
              </a:rPr>
              <a:t>:</a:t>
            </a:r>
            <a:r>
              <a:rPr lang="en-US" sz="1200"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Longitudinal studies tracking individuals over time can provide valuable insights into the progression of heart disease and the dynamic nature of risk factors. Analyzing longitudinal data using advanced statistical methods, such as longitudinal mixed-effects models</a:t>
            </a:r>
            <a:endParaRPr lang="en-US" sz="1350" dirty="0"/>
          </a:p>
        </p:txBody>
      </p:sp>
      <p:pic>
        <p:nvPicPr>
          <p:cNvPr id="4" name="Picture 2" descr="Abstract background with futuristic element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1913" y="99279"/>
            <a:ext cx="3767137" cy="307777"/>
          </a:xfrm>
          <a:prstGeom prst="rect">
            <a:avLst/>
          </a:prstGeom>
          <a:solidFill>
            <a:srgbClr val="223366"/>
          </a:solidFill>
          <a:ln>
            <a:solidFill>
              <a:srgbClr val="223366"/>
            </a:solidFill>
          </a:ln>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3619</Words>
  <Application>WPS Presentation</Application>
  <PresentationFormat>On-screen Show (16:9)</PresentationFormat>
  <Paragraphs>111</Paragraphs>
  <Slides>12</Slides>
  <Notes>12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vt:i4>
      </vt:variant>
    </vt:vector>
  </HeadingPairs>
  <TitlesOfParts>
    <vt:vector size="23" baseType="lpstr">
      <vt:lpstr>Arial</vt:lpstr>
      <vt:lpstr>SimSun</vt:lpstr>
      <vt:lpstr>Wingdings</vt:lpstr>
      <vt:lpstr>Arial</vt:lpstr>
      <vt:lpstr>Calibri</vt:lpstr>
      <vt:lpstr>Times New Roman</vt:lpstr>
      <vt:lpstr>Söhne</vt:lpstr>
      <vt:lpstr>AMGDT</vt:lpstr>
      <vt:lpstr>Microsoft YaHei</vt:lpstr>
      <vt:lpstr>Arial Unicode MS</vt:lpstr>
      <vt:lpstr>Simple Light</vt:lpstr>
      <vt:lpstr>PowerPoint 演示文稿</vt:lpstr>
      <vt:lpstr>PowerPoint 演示文稿</vt:lpstr>
      <vt:lpstr>Course 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cp:lastModifiedBy>
  <cp:revision>175</cp:revision>
  <dcterms:created xsi:type="dcterms:W3CDTF">2024-04-16T05:48:00Z</dcterms:created>
  <dcterms:modified xsi:type="dcterms:W3CDTF">2024-04-16T06:51:14Z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3F8E81BD6BCA43C3BBDD65975B085B0A</vt:lpwstr>
  </property>
  <property fmtid="{D5CDD505-2E9C-101B-9397-08002B2CF9AE}" pid="4" name="KSOProductBuildVer">
    <vt:lpwstr>1033-11.2.0.11219</vt:lpwstr>
  </property>
</Properties>
</file>